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69" r:id="rId2"/>
    <p:sldId id="706" r:id="rId3"/>
    <p:sldId id="284" r:id="rId4"/>
    <p:sldId id="709" r:id="rId5"/>
    <p:sldId id="711" r:id="rId6"/>
    <p:sldId id="712" r:id="rId7"/>
    <p:sldId id="713" r:id="rId8"/>
    <p:sldId id="714" r:id="rId9"/>
    <p:sldId id="710" r:id="rId10"/>
    <p:sldId id="715" r:id="rId11"/>
  </p:sldIdLst>
  <p:sldSz cx="12192000" cy="6858000"/>
  <p:notesSz cx="6858000" cy="9144000"/>
  <p:embeddedFontLst>
    <p:embeddedFont>
      <p:font typeface="微软雅黑" panose="020B0503020204020204" pitchFamily="34" charset="-122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9C08"/>
    <a:srgbClr val="282A2D"/>
    <a:srgbClr val="DDEEFF"/>
    <a:srgbClr val="F89708"/>
    <a:srgbClr val="FFBF00"/>
    <a:srgbClr val="FBAF3F"/>
    <a:srgbClr val="A20000"/>
    <a:srgbClr val="A40000"/>
    <a:srgbClr val="9E0000"/>
    <a:srgbClr val="C745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182" autoAdjust="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0DC7FE0-21E6-412C-BEDF-7F7652DA4BA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1CF1C83C-BE86-4CDD-A37F-E296AE15933C}"/>
              </a:ext>
            </a:extLst>
          </p:cNvPr>
          <p:cNvSpPr>
            <a:spLocks noChangeAspect="1"/>
          </p:cNvSpPr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3496879" y="2958867"/>
            <a:ext cx="5618092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875" indent="0" algn="ctr">
              <a:buNone/>
              <a:defRPr sz="1500"/>
            </a:lvl2pPr>
            <a:lvl3pPr marL="685749" indent="0" algn="ctr">
              <a:buNone/>
              <a:defRPr sz="1350"/>
            </a:lvl3pPr>
            <a:lvl4pPr marL="1028624" indent="0" algn="ctr">
              <a:buNone/>
              <a:defRPr sz="1200"/>
            </a:lvl4pPr>
            <a:lvl5pPr marL="1371498" indent="0" algn="ctr">
              <a:buNone/>
              <a:defRPr sz="1200"/>
            </a:lvl5pPr>
            <a:lvl6pPr marL="1714373" indent="0" algn="ctr">
              <a:buNone/>
              <a:defRPr sz="1200"/>
            </a:lvl6pPr>
            <a:lvl7pPr marL="2057246" indent="0" algn="ctr">
              <a:buNone/>
              <a:defRPr sz="1200"/>
            </a:lvl7pPr>
            <a:lvl8pPr marL="2400120" indent="0" algn="ctr">
              <a:buNone/>
              <a:defRPr sz="1200"/>
            </a:lvl8pPr>
            <a:lvl9pPr marL="2742995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3496879" y="1741690"/>
            <a:ext cx="5618092" cy="1117600"/>
          </a:xfrm>
        </p:spPr>
        <p:txBody>
          <a:bodyPr anchor="ctr">
            <a:normAutofit/>
          </a:bodyPr>
          <a:lstStyle>
            <a:lvl1pPr algn="ctr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496879" y="4222742"/>
            <a:ext cx="561809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342875" indent="0">
              <a:buNone/>
              <a:defRPr/>
            </a:lvl2pPr>
            <a:lvl3pPr marL="685748" indent="0">
              <a:buNone/>
              <a:defRPr/>
            </a:lvl3pPr>
            <a:lvl4pPr marL="1028622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496879" y="4519013"/>
            <a:ext cx="561809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342875" indent="0">
              <a:buNone/>
              <a:defRPr/>
            </a:lvl2pPr>
            <a:lvl3pPr marL="685748" indent="0">
              <a:buNone/>
              <a:defRPr/>
            </a:lvl3pPr>
            <a:lvl4pPr marL="1028622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4" name="直角三角形 13">
            <a:extLst>
              <a:ext uri="{FF2B5EF4-FFF2-40B4-BE49-F238E27FC236}">
                <a16:creationId xmlns:a16="http://schemas.microsoft.com/office/drawing/2014/main" id="{50C1C7FF-FC4C-40EA-8DD1-A1F229B8617E}"/>
              </a:ext>
            </a:extLst>
          </p:cNvPr>
          <p:cNvSpPr/>
          <p:nvPr userDrawn="1"/>
        </p:nvSpPr>
        <p:spPr>
          <a:xfrm flipV="1">
            <a:off x="-2" y="0"/>
            <a:ext cx="2316009" cy="189865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289391DE-0B4C-4B9C-B8AF-9A6B5468C853}"/>
              </a:ext>
            </a:extLst>
          </p:cNvPr>
          <p:cNvSpPr/>
          <p:nvPr userDrawn="1"/>
        </p:nvSpPr>
        <p:spPr>
          <a:xfrm>
            <a:off x="0" y="1021740"/>
            <a:ext cx="4365827" cy="5836260"/>
          </a:xfrm>
          <a:custGeom>
            <a:avLst/>
            <a:gdLst>
              <a:gd name="connsiteX0" fmla="*/ 0 w 3274370"/>
              <a:gd name="connsiteY0" fmla="*/ 0 h 5836260"/>
              <a:gd name="connsiteX1" fmla="*/ 3274370 w 3274370"/>
              <a:gd name="connsiteY1" fmla="*/ 5836260 h 5836260"/>
              <a:gd name="connsiteX2" fmla="*/ 0 w 3274370"/>
              <a:gd name="connsiteY2" fmla="*/ 5836260 h 583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4370" h="5836260">
                <a:moveTo>
                  <a:pt x="0" y="0"/>
                </a:moveTo>
                <a:lnTo>
                  <a:pt x="3274370" y="5836260"/>
                </a:lnTo>
                <a:lnTo>
                  <a:pt x="0" y="58362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E6A1F92-3324-444E-9311-33DB459CA252}"/>
              </a:ext>
            </a:extLst>
          </p:cNvPr>
          <p:cNvGrpSpPr/>
          <p:nvPr userDrawn="1"/>
        </p:nvGrpSpPr>
        <p:grpSpPr>
          <a:xfrm>
            <a:off x="7826175" y="3619735"/>
            <a:ext cx="4365824" cy="3238265"/>
            <a:chOff x="5407096" y="3162300"/>
            <a:chExt cx="3736903" cy="3695700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9E56C5ED-730D-4E0F-8B91-8AE7E01B5BA4}"/>
                </a:ext>
              </a:extLst>
            </p:cNvPr>
            <p:cNvSpPr/>
            <p:nvPr userDrawn="1"/>
          </p:nvSpPr>
          <p:spPr>
            <a:xfrm flipH="1">
              <a:off x="5407096" y="3162300"/>
              <a:ext cx="3736903" cy="3695700"/>
            </a:xfrm>
            <a:custGeom>
              <a:avLst/>
              <a:gdLst>
                <a:gd name="connsiteX0" fmla="*/ 0 w 3736900"/>
                <a:gd name="connsiteY0" fmla="*/ 0 h 3861022"/>
                <a:gd name="connsiteX1" fmla="*/ 0 w 3736900"/>
                <a:gd name="connsiteY1" fmla="*/ 3861022 h 3861022"/>
                <a:gd name="connsiteX2" fmla="*/ 3736900 w 3736900"/>
                <a:gd name="connsiteY2" fmla="*/ 3861022 h 38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36900" h="3861022">
                  <a:moveTo>
                    <a:pt x="0" y="0"/>
                  </a:moveTo>
                  <a:lnTo>
                    <a:pt x="0" y="3861022"/>
                  </a:lnTo>
                  <a:lnTo>
                    <a:pt x="3736900" y="38610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800"/>
            </a:p>
          </p:txBody>
        </p:sp>
        <p:sp>
          <p:nvSpPr>
            <p:cNvPr id="17" name="直角三角形 16">
              <a:extLst>
                <a:ext uri="{FF2B5EF4-FFF2-40B4-BE49-F238E27FC236}">
                  <a16:creationId xmlns:a16="http://schemas.microsoft.com/office/drawing/2014/main" id="{A3E9EECF-3E88-40E2-B2EE-EB09E425D202}"/>
                </a:ext>
              </a:extLst>
            </p:cNvPr>
            <p:cNvSpPr/>
            <p:nvPr userDrawn="1"/>
          </p:nvSpPr>
          <p:spPr>
            <a:xfrm flipH="1">
              <a:off x="5617024" y="4019550"/>
              <a:ext cx="3526973" cy="283845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800"/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7F2DB4A-01CB-48ED-9500-C136D472BD13}"/>
              </a:ext>
            </a:extLst>
          </p:cNvPr>
          <p:cNvCxnSpPr>
            <a:cxnSpLocks/>
            <a:stCxn id="20" idx="0"/>
          </p:cNvCxnSpPr>
          <p:nvPr userDrawn="1"/>
        </p:nvCxnSpPr>
        <p:spPr>
          <a:xfrm>
            <a:off x="0" y="1021740"/>
            <a:ext cx="4645733" cy="58362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1863768" y="2926729"/>
            <a:ext cx="5419185" cy="895350"/>
          </a:xfrm>
        </p:spPr>
        <p:txBody>
          <a:bodyPr anchor="b">
            <a:normAutofit/>
          </a:bodyPr>
          <a:lstStyle>
            <a:lvl1pPr algn="l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1864884" y="3822083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chemeClr val="tx1"/>
                </a:solidFill>
              </a:defRPr>
            </a:lvl1pPr>
            <a:lvl2pPr marL="34287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49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AC59681-F11A-4532-9DB9-5A192353D748}"/>
              </a:ext>
            </a:extLst>
          </p:cNvPr>
          <p:cNvGrpSpPr/>
          <p:nvPr userDrawn="1"/>
        </p:nvGrpSpPr>
        <p:grpSpPr>
          <a:xfrm>
            <a:off x="6376610" y="3225800"/>
            <a:ext cx="4896929" cy="3632202"/>
            <a:chOff x="6096000" y="3162300"/>
            <a:chExt cx="3736902" cy="3695700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6A5888F-D713-4E46-84DE-7ABF6477050A}"/>
                </a:ext>
              </a:extLst>
            </p:cNvPr>
            <p:cNvSpPr/>
            <p:nvPr userDrawn="1"/>
          </p:nvSpPr>
          <p:spPr>
            <a:xfrm flipH="1">
              <a:off x="6096000" y="3162300"/>
              <a:ext cx="3736902" cy="3695700"/>
            </a:xfrm>
            <a:custGeom>
              <a:avLst/>
              <a:gdLst>
                <a:gd name="connsiteX0" fmla="*/ 0 w 3736900"/>
                <a:gd name="connsiteY0" fmla="*/ 0 h 3861022"/>
                <a:gd name="connsiteX1" fmla="*/ 0 w 3736900"/>
                <a:gd name="connsiteY1" fmla="*/ 3861022 h 3861022"/>
                <a:gd name="connsiteX2" fmla="*/ 3736900 w 3736900"/>
                <a:gd name="connsiteY2" fmla="*/ 3861022 h 38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36900" h="3861022">
                  <a:moveTo>
                    <a:pt x="0" y="0"/>
                  </a:moveTo>
                  <a:lnTo>
                    <a:pt x="0" y="3861022"/>
                  </a:lnTo>
                  <a:lnTo>
                    <a:pt x="3736900" y="38610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800"/>
            </a:p>
          </p:txBody>
        </p:sp>
        <p:sp>
          <p:nvSpPr>
            <p:cNvPr id="18" name="直角三角形 17">
              <a:extLst>
                <a:ext uri="{FF2B5EF4-FFF2-40B4-BE49-F238E27FC236}">
                  <a16:creationId xmlns:a16="http://schemas.microsoft.com/office/drawing/2014/main" id="{A909143A-6E6D-42D3-B70E-641FC4797D94}"/>
                </a:ext>
              </a:extLst>
            </p:cNvPr>
            <p:cNvSpPr/>
            <p:nvPr userDrawn="1"/>
          </p:nvSpPr>
          <p:spPr>
            <a:xfrm flipH="1">
              <a:off x="6305927" y="4019550"/>
              <a:ext cx="3526973" cy="283845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800"/>
            </a:p>
          </p:txBody>
        </p:sp>
      </p:grp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E572A6D1-696D-4EF5-9EB3-FBD165133E47}"/>
              </a:ext>
            </a:extLst>
          </p:cNvPr>
          <p:cNvSpPr/>
          <p:nvPr userDrawn="1"/>
        </p:nvSpPr>
        <p:spPr>
          <a:xfrm>
            <a:off x="5494296" y="0"/>
            <a:ext cx="6697705" cy="6858000"/>
          </a:xfrm>
          <a:custGeom>
            <a:avLst/>
            <a:gdLst>
              <a:gd name="connsiteX0" fmla="*/ 0 w 5023279"/>
              <a:gd name="connsiteY0" fmla="*/ 0 h 6858000"/>
              <a:gd name="connsiteX1" fmla="*/ 5023279 w 5023279"/>
              <a:gd name="connsiteY1" fmla="*/ 0 h 6858000"/>
              <a:gd name="connsiteX2" fmla="*/ 5023279 w 5023279"/>
              <a:gd name="connsiteY2" fmla="*/ 6858000 h 6858000"/>
              <a:gd name="connsiteX3" fmla="*/ 4093875 w 5023279"/>
              <a:gd name="connsiteY3" fmla="*/ 6858000 h 6858000"/>
              <a:gd name="connsiteX4" fmla="*/ 0 w 5023279"/>
              <a:gd name="connsiteY4" fmla="*/ 20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3279" h="6858000">
                <a:moveTo>
                  <a:pt x="0" y="0"/>
                </a:moveTo>
                <a:lnTo>
                  <a:pt x="5023279" y="0"/>
                </a:lnTo>
                <a:lnTo>
                  <a:pt x="5023279" y="6858000"/>
                </a:lnTo>
                <a:lnTo>
                  <a:pt x="4093875" y="6858000"/>
                </a:lnTo>
                <a:lnTo>
                  <a:pt x="0" y="2008"/>
                </a:lnTo>
                <a:close/>
              </a:path>
            </a:pathLst>
          </a:custGeom>
          <a:blipFill>
            <a:blip r:embed="rId2"/>
            <a:stretch>
              <a:fillRect l="-38239" r="-380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2019/12/27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303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2019/12/27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382963" y="1898655"/>
            <a:ext cx="542607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382963" y="4204891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200" smtClean="0">
                <a:solidFill>
                  <a:schemeClr val="tx1"/>
                </a:solidFill>
              </a:defRPr>
            </a:lvl1pPr>
            <a:lvl2pPr>
              <a:defRPr lang="zh-CN" altLang="en-US" sz="1500" smtClean="0"/>
            </a:lvl2pPr>
            <a:lvl3pPr>
              <a:defRPr lang="zh-CN" altLang="en-US" sz="1350" smtClean="0"/>
            </a:lvl3pPr>
            <a:lvl4pPr>
              <a:defRPr lang="zh-CN" altLang="en-US" sz="1200" smtClean="0"/>
            </a:lvl4pPr>
            <a:lvl5pPr>
              <a:defRPr lang="zh-CN" altLang="en-US" sz="1200"/>
            </a:lvl5pPr>
          </a:lstStyle>
          <a:p>
            <a:pPr marL="171438" marR="0" lvl="0" indent="-171438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82963" y="3908620"/>
            <a:ext cx="54260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342875" indent="0">
              <a:buNone/>
              <a:defRPr/>
            </a:lvl2pPr>
            <a:lvl3pPr marL="685748" indent="0">
              <a:buNone/>
              <a:defRPr/>
            </a:lvl3pPr>
            <a:lvl4pPr marL="1028622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7DBEE42-68ED-4279-BE26-6E01A69BBEF2}"/>
              </a:ext>
            </a:extLst>
          </p:cNvPr>
          <p:cNvGrpSpPr/>
          <p:nvPr userDrawn="1"/>
        </p:nvGrpSpPr>
        <p:grpSpPr>
          <a:xfrm flipH="1">
            <a:off x="-2" y="0"/>
            <a:ext cx="12192001" cy="6858000"/>
            <a:chOff x="-2" y="0"/>
            <a:chExt cx="9144001" cy="6858000"/>
          </a:xfrm>
        </p:grpSpPr>
        <p:sp>
          <p:nvSpPr>
            <p:cNvPr id="14" name="直角三角形 13">
              <a:extLst>
                <a:ext uri="{FF2B5EF4-FFF2-40B4-BE49-F238E27FC236}">
                  <a16:creationId xmlns:a16="http://schemas.microsoft.com/office/drawing/2014/main" id="{54ED6A62-0BAE-4923-A147-9B9B0AA8CC4B}"/>
                </a:ext>
              </a:extLst>
            </p:cNvPr>
            <p:cNvSpPr/>
            <p:nvPr userDrawn="1"/>
          </p:nvSpPr>
          <p:spPr>
            <a:xfrm flipV="1">
              <a:off x="-2" y="0"/>
              <a:ext cx="1737007" cy="1898651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80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A0486DD4-6EB4-4C04-B057-433CEA079B61}"/>
                </a:ext>
              </a:extLst>
            </p:cNvPr>
            <p:cNvSpPr/>
            <p:nvPr userDrawn="1"/>
          </p:nvSpPr>
          <p:spPr>
            <a:xfrm>
              <a:off x="0" y="1021740"/>
              <a:ext cx="3274370" cy="5836260"/>
            </a:xfrm>
            <a:custGeom>
              <a:avLst/>
              <a:gdLst>
                <a:gd name="connsiteX0" fmla="*/ 0 w 3274370"/>
                <a:gd name="connsiteY0" fmla="*/ 0 h 5836260"/>
                <a:gd name="connsiteX1" fmla="*/ 3274370 w 3274370"/>
                <a:gd name="connsiteY1" fmla="*/ 5836260 h 5836260"/>
                <a:gd name="connsiteX2" fmla="*/ 0 w 3274370"/>
                <a:gd name="connsiteY2" fmla="*/ 5836260 h 583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4370" h="5836260">
                  <a:moveTo>
                    <a:pt x="0" y="0"/>
                  </a:moveTo>
                  <a:lnTo>
                    <a:pt x="3274370" y="5836260"/>
                  </a:lnTo>
                  <a:lnTo>
                    <a:pt x="0" y="58362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800" dirty="0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853B012-5DAA-417E-97C6-16A07F531A55}"/>
                </a:ext>
              </a:extLst>
            </p:cNvPr>
            <p:cNvGrpSpPr/>
            <p:nvPr userDrawn="1"/>
          </p:nvGrpSpPr>
          <p:grpSpPr>
            <a:xfrm>
              <a:off x="5869631" y="3619734"/>
              <a:ext cx="3274368" cy="3238265"/>
              <a:chOff x="5407096" y="3162300"/>
              <a:chExt cx="3736903" cy="3695700"/>
            </a:xfrm>
          </p:grpSpPr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5E2349C7-34AE-41BF-88F2-89A2543E53EC}"/>
                  </a:ext>
                </a:extLst>
              </p:cNvPr>
              <p:cNvSpPr/>
              <p:nvPr userDrawn="1"/>
            </p:nvSpPr>
            <p:spPr>
              <a:xfrm flipH="1">
                <a:off x="5407096" y="3162300"/>
                <a:ext cx="3736903" cy="3695700"/>
              </a:xfrm>
              <a:custGeom>
                <a:avLst/>
                <a:gdLst>
                  <a:gd name="connsiteX0" fmla="*/ 0 w 3736900"/>
                  <a:gd name="connsiteY0" fmla="*/ 0 h 3861022"/>
                  <a:gd name="connsiteX1" fmla="*/ 0 w 3736900"/>
                  <a:gd name="connsiteY1" fmla="*/ 3861022 h 3861022"/>
                  <a:gd name="connsiteX2" fmla="*/ 3736900 w 3736900"/>
                  <a:gd name="connsiteY2" fmla="*/ 3861022 h 3861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36900" h="3861022">
                    <a:moveTo>
                      <a:pt x="0" y="0"/>
                    </a:moveTo>
                    <a:lnTo>
                      <a:pt x="0" y="3861022"/>
                    </a:lnTo>
                    <a:lnTo>
                      <a:pt x="3736900" y="386102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800"/>
              </a:p>
            </p:txBody>
          </p:sp>
          <p:sp>
            <p:nvSpPr>
              <p:cNvPr id="19" name="直角三角形 18">
                <a:extLst>
                  <a:ext uri="{FF2B5EF4-FFF2-40B4-BE49-F238E27FC236}">
                    <a16:creationId xmlns:a16="http://schemas.microsoft.com/office/drawing/2014/main" id="{6B70EC56-D07C-4952-9987-84F09E677805}"/>
                  </a:ext>
                </a:extLst>
              </p:cNvPr>
              <p:cNvSpPr/>
              <p:nvPr userDrawn="1"/>
            </p:nvSpPr>
            <p:spPr>
              <a:xfrm flipH="1">
                <a:off x="5617024" y="4019550"/>
                <a:ext cx="3526973" cy="283845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800"/>
              </a:p>
            </p:txBody>
          </p:sp>
        </p:grp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18FDB69-63B3-4AEB-AEBA-A85B662BA63B}"/>
                </a:ext>
              </a:extLst>
            </p:cNvPr>
            <p:cNvCxnSpPr>
              <a:cxnSpLocks/>
              <a:stCxn id="16" idx="0"/>
            </p:cNvCxnSpPr>
            <p:nvPr userDrawn="1"/>
          </p:nvCxnSpPr>
          <p:spPr>
            <a:xfrm>
              <a:off x="0" y="1021740"/>
              <a:ext cx="3484300" cy="583626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5" y="4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1123953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5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7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2019/12/27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6" y="6240467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7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685749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8" indent="-171438" algn="l" defTabSz="68574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13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86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60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35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09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3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hyperlink" Target="https://github.com/dragonknightjaja/campu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F83719B-7D30-454C-8712-5411C9BD99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76" b="38104"/>
          <a:stretch/>
        </p:blipFill>
        <p:spPr>
          <a:xfrm>
            <a:off x="0" y="-1"/>
            <a:ext cx="12185727" cy="29864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B3308D6-3E97-4A00-80F7-592237664CCD}"/>
              </a:ext>
            </a:extLst>
          </p:cNvPr>
          <p:cNvSpPr/>
          <p:nvPr/>
        </p:nvSpPr>
        <p:spPr>
          <a:xfrm>
            <a:off x="0" y="0"/>
            <a:ext cx="12192000" cy="2994870"/>
          </a:xfrm>
          <a:prstGeom prst="rect">
            <a:avLst/>
          </a:prstGeom>
          <a:gradFill>
            <a:gsLst>
              <a:gs pos="0">
                <a:schemeClr val="tx1">
                  <a:alpha val="35000"/>
                </a:schemeClr>
              </a:gs>
              <a:gs pos="39000">
                <a:schemeClr val="tx1">
                  <a:alpha val="26000"/>
                </a:schemeClr>
              </a:gs>
              <a:gs pos="83000">
                <a:schemeClr val="tx1">
                  <a:alpha val="9000"/>
                </a:schemeClr>
              </a:gs>
              <a:gs pos="100000">
                <a:schemeClr val="tx1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5C5E910F-F85E-45D1-831F-32F3F9EF4129}"/>
              </a:ext>
            </a:extLst>
          </p:cNvPr>
          <p:cNvSpPr txBox="1">
            <a:spLocks/>
          </p:cNvSpPr>
          <p:nvPr/>
        </p:nvSpPr>
        <p:spPr>
          <a:xfrm>
            <a:off x="4060668" y="3587621"/>
            <a:ext cx="4064389" cy="8953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7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400" b="0" dirty="0"/>
              <a:t>校内信息平台</a:t>
            </a:r>
            <a:endParaRPr lang="en-US" altLang="zh-CN" sz="4400" b="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87DE5AB-2010-4E3E-B9FA-C29840EA3593}"/>
              </a:ext>
            </a:extLst>
          </p:cNvPr>
          <p:cNvSpPr/>
          <p:nvPr/>
        </p:nvSpPr>
        <p:spPr>
          <a:xfrm>
            <a:off x="2905873" y="4730234"/>
            <a:ext cx="6050054" cy="7354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err="1"/>
              <a:t>Github</a:t>
            </a:r>
            <a:r>
              <a:rPr lang="zh-CN" altLang="en-US" dirty="0"/>
              <a:t>地址：</a:t>
            </a:r>
            <a:r>
              <a:rPr lang="en-US" altLang="zh-CN" dirty="0">
                <a:hlinkClick r:id="rId4"/>
              </a:rPr>
              <a:t>https://github.com/dragonknightjaja/campus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项目测试演示地址：</a:t>
            </a:r>
            <a:r>
              <a:rPr lang="en-US" altLang="zh-CN"/>
              <a:t>172.16.58.40:8080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4B37C53-8DE6-4C40-8FF1-A6073C6979AF}"/>
              </a:ext>
            </a:extLst>
          </p:cNvPr>
          <p:cNvSpPr/>
          <p:nvPr/>
        </p:nvSpPr>
        <p:spPr>
          <a:xfrm>
            <a:off x="176292" y="470138"/>
            <a:ext cx="4026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前端页面：占铖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0B0D97-4108-4455-887B-2A309689F4C2}"/>
              </a:ext>
            </a:extLst>
          </p:cNvPr>
          <p:cNvSpPr/>
          <p:nvPr/>
        </p:nvSpPr>
        <p:spPr>
          <a:xfrm>
            <a:off x="0" y="303695"/>
            <a:ext cx="503238" cy="91766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AFA725-94DF-4212-BF81-2AD0CDD7DC77}"/>
              </a:ext>
            </a:extLst>
          </p:cNvPr>
          <p:cNvSpPr/>
          <p:nvPr/>
        </p:nvSpPr>
        <p:spPr>
          <a:xfrm>
            <a:off x="428901" y="2108412"/>
            <a:ext cx="4189752" cy="1556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完成前端页面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用户可自定义颜色主题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用户可在通知栏查看通知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8EF213-00D2-4126-A97D-BF3565F87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284" y="936625"/>
            <a:ext cx="30003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78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F6A8B26-1871-4F97-B803-2EFB3DF7351C}"/>
              </a:ext>
            </a:extLst>
          </p:cNvPr>
          <p:cNvSpPr/>
          <p:nvPr/>
        </p:nvSpPr>
        <p:spPr>
          <a:xfrm>
            <a:off x="578841" y="2030796"/>
            <a:ext cx="5016616" cy="3350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管理员管理：林俊龙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用户管理：钱程</a:t>
            </a:r>
            <a:r>
              <a:rPr lang="en-US" altLang="zh-CN" sz="2400" dirty="0"/>
              <a:t>+</a:t>
            </a:r>
            <a:r>
              <a:rPr lang="zh-CN" altLang="en-US" sz="2400" dirty="0"/>
              <a:t>冯添麟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成绩查询、学院管理：黄熙文</a:t>
            </a:r>
            <a:r>
              <a:rPr lang="en-US" altLang="zh-CN" sz="2400" dirty="0"/>
              <a:t>+</a:t>
            </a:r>
            <a:r>
              <a:rPr lang="zh-CN" altLang="en-US" sz="2400" dirty="0"/>
              <a:t>邱文乐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视频会议：梁健锋</a:t>
            </a:r>
            <a:r>
              <a:rPr lang="en-US" altLang="zh-CN" sz="2400" dirty="0"/>
              <a:t>+</a:t>
            </a:r>
            <a:r>
              <a:rPr lang="zh-CN" altLang="en-US" sz="2400" dirty="0"/>
              <a:t>胡庆源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前端页面：占铖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EE0BAB-DF13-42EC-8658-2C5A524D279C}"/>
              </a:ext>
            </a:extLst>
          </p:cNvPr>
          <p:cNvSpPr/>
          <p:nvPr/>
        </p:nvSpPr>
        <p:spPr>
          <a:xfrm>
            <a:off x="176293" y="470138"/>
            <a:ext cx="33587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小组分工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1D7972-56D4-4BFA-ADA1-908E72975D7F}"/>
              </a:ext>
            </a:extLst>
          </p:cNvPr>
          <p:cNvSpPr/>
          <p:nvPr/>
        </p:nvSpPr>
        <p:spPr>
          <a:xfrm>
            <a:off x="0" y="303695"/>
            <a:ext cx="503238" cy="91766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63AFEC-44E0-40AE-A21A-45408CEA5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405" y="1130300"/>
            <a:ext cx="5761888" cy="422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63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4B37C53-8DE6-4C40-8FF1-A6073C6979AF}"/>
              </a:ext>
            </a:extLst>
          </p:cNvPr>
          <p:cNvSpPr/>
          <p:nvPr/>
        </p:nvSpPr>
        <p:spPr>
          <a:xfrm>
            <a:off x="176292" y="470138"/>
            <a:ext cx="50787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管理员管理</a:t>
            </a:r>
            <a:r>
              <a:rPr lang="en-US" altLang="zh-CN" sz="3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林俊龙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0B0D97-4108-4455-887B-2A309689F4C2}"/>
              </a:ext>
            </a:extLst>
          </p:cNvPr>
          <p:cNvSpPr/>
          <p:nvPr/>
        </p:nvSpPr>
        <p:spPr>
          <a:xfrm>
            <a:off x="0" y="303695"/>
            <a:ext cx="503238" cy="91766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AFA725-94DF-4212-BF81-2AD0CDD7DC77}"/>
              </a:ext>
            </a:extLst>
          </p:cNvPr>
          <p:cNvSpPr/>
          <p:nvPr/>
        </p:nvSpPr>
        <p:spPr>
          <a:xfrm>
            <a:off x="428901" y="2108412"/>
            <a:ext cx="3396650" cy="3079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spring boot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系统主体框架的搭建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实现对角色的管理（增删改、配置菜单）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实现发送系统通知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实现日志系统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459B5F-F6A4-48F9-A079-FF74744BB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124" y="1130300"/>
            <a:ext cx="7183322" cy="526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4460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4B37C53-8DE6-4C40-8FF1-A6073C6979AF}"/>
              </a:ext>
            </a:extLst>
          </p:cNvPr>
          <p:cNvSpPr/>
          <p:nvPr/>
        </p:nvSpPr>
        <p:spPr>
          <a:xfrm>
            <a:off x="176292" y="470138"/>
            <a:ext cx="50787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管理员管理</a:t>
            </a:r>
            <a:r>
              <a:rPr lang="en-US" altLang="zh-CN" sz="3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林俊龙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0B0D97-4108-4455-887B-2A309689F4C2}"/>
              </a:ext>
            </a:extLst>
          </p:cNvPr>
          <p:cNvSpPr/>
          <p:nvPr/>
        </p:nvSpPr>
        <p:spPr>
          <a:xfrm>
            <a:off x="0" y="303695"/>
            <a:ext cx="503238" cy="91766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AFA725-94DF-4212-BF81-2AD0CDD7DC77}"/>
              </a:ext>
            </a:extLst>
          </p:cNvPr>
          <p:cNvSpPr/>
          <p:nvPr/>
        </p:nvSpPr>
        <p:spPr>
          <a:xfrm>
            <a:off x="428901" y="2108412"/>
            <a:ext cx="3396650" cy="3079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lang="en-US" altLang="zh-CN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spring boot</a:t>
            </a: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系统主体框架的搭建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实现对角色的管理（增删改、配置菜单）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实现发送系统通知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实现日志系统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F65318-268A-477A-9015-3ABD097E2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646" y="1407969"/>
            <a:ext cx="7258981" cy="531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31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4B37C53-8DE6-4C40-8FF1-A6073C6979AF}"/>
              </a:ext>
            </a:extLst>
          </p:cNvPr>
          <p:cNvSpPr/>
          <p:nvPr/>
        </p:nvSpPr>
        <p:spPr>
          <a:xfrm>
            <a:off x="176292" y="470138"/>
            <a:ext cx="5679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用户管理</a:t>
            </a:r>
            <a:r>
              <a:rPr lang="en-US" altLang="zh-CN" sz="3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sz="3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钱程、冯添麟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0B0D97-4108-4455-887B-2A309689F4C2}"/>
              </a:ext>
            </a:extLst>
          </p:cNvPr>
          <p:cNvSpPr/>
          <p:nvPr/>
        </p:nvSpPr>
        <p:spPr>
          <a:xfrm>
            <a:off x="0" y="303695"/>
            <a:ext cx="503238" cy="91766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AFA725-94DF-4212-BF81-2AD0CDD7DC77}"/>
              </a:ext>
            </a:extLst>
          </p:cNvPr>
          <p:cNvSpPr/>
          <p:nvPr/>
        </p:nvSpPr>
        <p:spPr>
          <a:xfrm>
            <a:off x="428901" y="2108412"/>
            <a:ext cx="3396650" cy="1048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实现用户的增删改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实现用户的权限管理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FE76C1-262E-4E75-BEAF-CB3BA0654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800" y="1664269"/>
            <a:ext cx="7473579" cy="457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2840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4B37C53-8DE6-4C40-8FF1-A6073C6979AF}"/>
              </a:ext>
            </a:extLst>
          </p:cNvPr>
          <p:cNvSpPr/>
          <p:nvPr/>
        </p:nvSpPr>
        <p:spPr>
          <a:xfrm>
            <a:off x="176291" y="470138"/>
            <a:ext cx="77764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成绩查询、学院管理：黄熙文</a:t>
            </a:r>
            <a:r>
              <a:rPr lang="en-US" altLang="zh-CN" sz="3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3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邱文乐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0B0D97-4108-4455-887B-2A309689F4C2}"/>
              </a:ext>
            </a:extLst>
          </p:cNvPr>
          <p:cNvSpPr/>
          <p:nvPr/>
        </p:nvSpPr>
        <p:spPr>
          <a:xfrm>
            <a:off x="0" y="303695"/>
            <a:ext cx="503238" cy="91766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AFA725-94DF-4212-BF81-2AD0CDD7DC77}"/>
              </a:ext>
            </a:extLst>
          </p:cNvPr>
          <p:cNvSpPr/>
          <p:nvPr/>
        </p:nvSpPr>
        <p:spPr>
          <a:xfrm>
            <a:off x="503238" y="2183913"/>
            <a:ext cx="3102864" cy="2063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实现学院的增删改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实现用老师登记成绩以及学生查看成绩功能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2AF9E1-7D15-46CA-986B-5DF169B69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707" y="1379484"/>
            <a:ext cx="7938674" cy="486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9829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4B37C53-8DE6-4C40-8FF1-A6073C6979AF}"/>
              </a:ext>
            </a:extLst>
          </p:cNvPr>
          <p:cNvSpPr/>
          <p:nvPr/>
        </p:nvSpPr>
        <p:spPr>
          <a:xfrm>
            <a:off x="176291" y="470138"/>
            <a:ext cx="77764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成绩查询、学院管理：黄熙文</a:t>
            </a:r>
            <a:r>
              <a:rPr lang="en-US" altLang="zh-CN" sz="3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3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邱文乐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0B0D97-4108-4455-887B-2A309689F4C2}"/>
              </a:ext>
            </a:extLst>
          </p:cNvPr>
          <p:cNvSpPr/>
          <p:nvPr/>
        </p:nvSpPr>
        <p:spPr>
          <a:xfrm>
            <a:off x="0" y="303695"/>
            <a:ext cx="503238" cy="91766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AFA725-94DF-4212-BF81-2AD0CDD7DC77}"/>
              </a:ext>
            </a:extLst>
          </p:cNvPr>
          <p:cNvSpPr/>
          <p:nvPr/>
        </p:nvSpPr>
        <p:spPr>
          <a:xfrm>
            <a:off x="503238" y="2183913"/>
            <a:ext cx="3102864" cy="2063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实现学院的增删改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实现用老师登记成绩以及学生查看成绩功能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4E478A-DD56-44E0-9137-CE2A5389F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085" y="1221356"/>
            <a:ext cx="7865677" cy="481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66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4B37C53-8DE6-4C40-8FF1-A6073C6979AF}"/>
              </a:ext>
            </a:extLst>
          </p:cNvPr>
          <p:cNvSpPr/>
          <p:nvPr/>
        </p:nvSpPr>
        <p:spPr>
          <a:xfrm>
            <a:off x="176291" y="470138"/>
            <a:ext cx="77764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成绩查询、学院管理：黄熙文</a:t>
            </a:r>
            <a:r>
              <a:rPr lang="en-US" altLang="zh-CN" sz="3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3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邱文乐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0B0D97-4108-4455-887B-2A309689F4C2}"/>
              </a:ext>
            </a:extLst>
          </p:cNvPr>
          <p:cNvSpPr/>
          <p:nvPr/>
        </p:nvSpPr>
        <p:spPr>
          <a:xfrm>
            <a:off x="0" y="303695"/>
            <a:ext cx="503238" cy="91766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AFA725-94DF-4212-BF81-2AD0CDD7DC77}"/>
              </a:ext>
            </a:extLst>
          </p:cNvPr>
          <p:cNvSpPr/>
          <p:nvPr/>
        </p:nvSpPr>
        <p:spPr>
          <a:xfrm>
            <a:off x="503238" y="2183913"/>
            <a:ext cx="3102864" cy="2063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实现学院的增删改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实现用老师登记成绩以及学生查看成绩功能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DD3479-9310-475F-8EE9-E0B9ECC0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094" y="1599137"/>
            <a:ext cx="7633452" cy="467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7852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4B37C53-8DE6-4C40-8FF1-A6073C6979AF}"/>
              </a:ext>
            </a:extLst>
          </p:cNvPr>
          <p:cNvSpPr/>
          <p:nvPr/>
        </p:nvSpPr>
        <p:spPr>
          <a:xfrm>
            <a:off x="176292" y="470138"/>
            <a:ext cx="4026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前端页面：占铖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0B0D97-4108-4455-887B-2A309689F4C2}"/>
              </a:ext>
            </a:extLst>
          </p:cNvPr>
          <p:cNvSpPr/>
          <p:nvPr/>
        </p:nvSpPr>
        <p:spPr>
          <a:xfrm>
            <a:off x="0" y="303695"/>
            <a:ext cx="503238" cy="917662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AFA725-94DF-4212-BF81-2AD0CDD7DC77}"/>
              </a:ext>
            </a:extLst>
          </p:cNvPr>
          <p:cNvSpPr/>
          <p:nvPr/>
        </p:nvSpPr>
        <p:spPr>
          <a:xfrm>
            <a:off x="428901" y="2108412"/>
            <a:ext cx="4189752" cy="1556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完成前端页面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用户可自定义颜色主题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用户可在通知栏查看通知</a:t>
            </a:r>
            <a:endParaRPr lang="en-US" altLang="zh-CN" sz="2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FD4BC6-F20B-4A1B-9FB6-BB2658414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806" y="439431"/>
            <a:ext cx="4882393" cy="29895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FE387E-B2DB-46B9-B61A-6D4126C1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06" y="3608372"/>
            <a:ext cx="4882393" cy="298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63141"/>
      </p:ext>
    </p:extLst>
  </p:cSld>
  <p:clrMapOvr>
    <a:masterClrMapping/>
  </p:clrMapOvr>
  <p:transition spd="slow">
    <p:push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e65689fe-6797-4cb7-96fe-01dc2e5a56de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FFBF00"/>
      </a:accent1>
      <a:accent2>
        <a:srgbClr val="FAAF3F"/>
      </a:accent2>
      <a:accent3>
        <a:srgbClr val="000000"/>
      </a:accent3>
      <a:accent4>
        <a:srgbClr val="727272"/>
      </a:accent4>
      <a:accent5>
        <a:srgbClr val="595959"/>
      </a:accent5>
      <a:accent6>
        <a:srgbClr val="666666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FBF00"/>
    </a:accent1>
    <a:accent2>
      <a:srgbClr val="FAAF3F"/>
    </a:accent2>
    <a:accent3>
      <a:srgbClr val="000000"/>
    </a:accent3>
    <a:accent4>
      <a:srgbClr val="727272"/>
    </a:accent4>
    <a:accent5>
      <a:srgbClr val="595959"/>
    </a:accent5>
    <a:accent6>
      <a:srgbClr val="666666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1863</TotalTime>
  <Words>264</Words>
  <Application>Microsoft Office PowerPoint</Application>
  <PresentationFormat>宽屏</PresentationFormat>
  <Paragraphs>39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Calibri</vt:lpstr>
      <vt:lpstr>Arial</vt:lpstr>
      <vt:lpstr>微软雅黑</vt:lpstr>
      <vt:lpstr>主题5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林俊龙</cp:lastModifiedBy>
  <cp:revision>106</cp:revision>
  <cp:lastPrinted>2018-06-07T16:00:00Z</cp:lastPrinted>
  <dcterms:created xsi:type="dcterms:W3CDTF">2018-06-07T16:00:00Z</dcterms:created>
  <dcterms:modified xsi:type="dcterms:W3CDTF">2019-12-27T02:41:51Z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